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Outfit ExtraBold"/>
      <p:bold r:id="rId13"/>
    </p:embeddedFont>
    <p:embeddedFont>
      <p:font typeface="Outfit Black"/>
      <p:bold r:id="rId14"/>
    </p:embeddedFont>
    <p:embeddedFont>
      <p:font typeface="Outfit Light"/>
      <p:regular r:id="rId15"/>
      <p:bold r:id="rId16"/>
    </p:embeddedFont>
    <p:embeddedFont>
      <p:font typeface="Outfit"/>
      <p:regular r:id="rId17"/>
      <p:bold r:id="rId18"/>
    </p:embeddedFont>
    <p:embeddedFont>
      <p:font typeface="Days One"/>
      <p:regular r:id="rId19"/>
    </p:embeddedFont>
    <p:embeddedFont>
      <p:font typeface="Outfit Medium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utfitMedium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OutfitMedium-bold.fntdata"/><Relationship Id="rId13" Type="http://schemas.openxmlformats.org/officeDocument/2006/relationships/font" Target="fonts/OutfitExtraBold-bold.fntdata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OutfitLight-regular.fntdata"/><Relationship Id="rId14" Type="http://schemas.openxmlformats.org/officeDocument/2006/relationships/font" Target="fonts/OutfitBlack-bold.fntdata"/><Relationship Id="rId17" Type="http://schemas.openxmlformats.org/officeDocument/2006/relationships/font" Target="fonts/Outfit-regular.fntdata"/><Relationship Id="rId16" Type="http://schemas.openxmlformats.org/officeDocument/2006/relationships/font" Target="fonts/OutfitLight-bold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DaysOne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Outfi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3dfc30639e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3dfc30639e_6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3dfc30639e_2_80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3" name="Google Shape;133;g33dfc30639e_2_80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34" name="Google Shape;134;g33dfc30639e_2_80:notes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33dfc30639e_2_80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33dfc30639e_2_80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7" name="Google Shape;137;g33dfc30639e_2_80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dfc30639e_0_12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2" name="Google Shape;152;g33dfc30639e_0_12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53" name="Google Shape;153;g33dfc30639e_0_125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33dfc30639e_0_125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3dfc30639e_0_125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6" name="Google Shape;156;g33dfc30639e_0_125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3dfc30639e_0_149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81" name="Google Shape;181;g33dfc30639e_0_149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82" name="Google Shape;182;g33dfc30639e_0_149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33dfc30639e_0_149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33dfc30639e_0_149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85" name="Google Shape;185;g33dfc30639e_0_149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3dfc30639e_0_13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3" name="Google Shape;193;g33dfc30639e_0_13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94" name="Google Shape;194;g33dfc30639e_0_133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33dfc30639e_0_133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3dfc30639e_0_133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97" name="Google Shape;197;g33dfc30639e_0_133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3dfc30639e_0_141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06" name="Google Shape;206;g33dfc30639e_0_141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07" name="Google Shape;207;g33dfc30639e_0_141:notes"/>
          <p:cNvSpPr/>
          <p:nvPr>
            <p:ph idx="3" type="sldImg"/>
          </p:nvPr>
        </p:nvSpPr>
        <p:spPr>
          <a:xfrm>
            <a:off x="2857500" y="512763"/>
            <a:ext cx="3429000" cy="2567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33dfc30639e_0_141:notes"/>
          <p:cNvSpPr txBox="1"/>
          <p:nvPr>
            <p:ph idx="1" type="body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33dfc30639e_0_141:notes"/>
          <p:cNvSpPr txBox="1"/>
          <p:nvPr>
            <p:ph idx="11" type="ftr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10" name="Google Shape;210;g33dfc30639e_0_141:notes"/>
          <p:cNvSpPr txBox="1"/>
          <p:nvPr>
            <p:ph idx="12" type="sldNum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25"/>
          <p:cNvSpPr txBox="1"/>
          <p:nvPr/>
        </p:nvSpPr>
        <p:spPr>
          <a:xfrm>
            <a:off x="466650" y="1501550"/>
            <a:ext cx="8125800" cy="23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Category Code: </a:t>
            </a:r>
            <a:r>
              <a:rPr lang="en" sz="21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Open Innovation</a:t>
            </a:r>
            <a:endParaRPr sz="21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just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Problem Statement Title:</a:t>
            </a:r>
            <a:r>
              <a:rPr b="1" lang="en" sz="19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r>
              <a:rPr lang="en" sz="19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Empowering Women Through a Centralized Digital Platform</a:t>
            </a:r>
            <a:endParaRPr sz="19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just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Team Name: </a:t>
            </a:r>
            <a:r>
              <a:rPr lang="en" sz="21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$ git commit -m "issues"</a:t>
            </a:r>
            <a:endParaRPr sz="21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just">
              <a:lnSpc>
                <a:spcPct val="90000"/>
              </a:lnSpc>
              <a:spcBef>
                <a:spcPts val="2000"/>
              </a:spcBef>
              <a:spcAft>
                <a:spcPts val="200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Institute Name: </a:t>
            </a:r>
            <a:r>
              <a:rPr lang="en" sz="19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Vivekanand Education Society’s Institute of Technology</a:t>
            </a:r>
            <a:endParaRPr sz="2200">
              <a:solidFill>
                <a:srgbClr val="CCA677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0" name="Google Shape;140;p26"/>
          <p:cNvSpPr txBox="1"/>
          <p:nvPr/>
        </p:nvSpPr>
        <p:spPr>
          <a:xfrm>
            <a:off x="500575" y="235575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Idea / Approach details (&amp; implemented features) </a:t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736888" y="1898169"/>
            <a:ext cx="1739400" cy="26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Discussion forums</a:t>
            </a:r>
            <a:r>
              <a:rPr lang="en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 for </a:t>
            </a:r>
            <a:r>
              <a:rPr i="1" lang="en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health</a:t>
            </a:r>
            <a:r>
              <a:rPr lang="en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, </a:t>
            </a:r>
            <a:r>
              <a:rPr i="1" lang="en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legal rights</a:t>
            </a:r>
            <a:r>
              <a:rPr lang="en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, and </a:t>
            </a:r>
            <a:r>
              <a:rPr i="1" lang="en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career growth</a:t>
            </a:r>
            <a:r>
              <a:rPr lang="en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 offer a safe space with </a:t>
            </a:r>
            <a:r>
              <a:rPr b="1"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anonymous participation</a:t>
            </a:r>
            <a:r>
              <a:rPr lang="en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, ensuring privacy and fostering a sisterhood no generic platform can match.</a:t>
            </a:r>
            <a:endParaRPr sz="1800">
              <a:solidFill>
                <a:srgbClr val="301900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142" name="Google Shape;142;p26"/>
          <p:cNvSpPr txBox="1"/>
          <p:nvPr/>
        </p:nvSpPr>
        <p:spPr>
          <a:xfrm>
            <a:off x="736891" y="1415776"/>
            <a:ext cx="1739393" cy="4006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rgbClr val="301900"/>
                </a:solidFill>
                <a:latin typeface="Outfit"/>
                <a:ea typeface="Outfit"/>
                <a:cs typeface="Outfit"/>
                <a:sym typeface="Outfit"/>
              </a:rPr>
              <a:t>Community Support</a:t>
            </a:r>
            <a:endParaRPr b="1" sz="1350">
              <a:solidFill>
                <a:srgbClr val="3019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2703931" y="1898159"/>
            <a:ext cx="1739400" cy="16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AI-driven job matching</a:t>
            </a:r>
            <a:r>
              <a:rPr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and </a:t>
            </a:r>
            <a:r>
              <a:rPr b="1"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freelance gig listings</a:t>
            </a:r>
            <a:r>
              <a:rPr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tailor opportunities to women’s skills and dreams, redefining economic empowerment with unmatched precision.</a:t>
            </a:r>
            <a:endParaRPr sz="1300">
              <a:solidFill>
                <a:srgbClr val="3019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2653225" y="1415775"/>
            <a:ext cx="1840814" cy="4006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rgbClr val="301900"/>
                </a:solidFill>
                <a:latin typeface="Outfit"/>
                <a:ea typeface="Outfit"/>
                <a:cs typeface="Outfit"/>
                <a:sym typeface="Outfit"/>
              </a:rPr>
              <a:t>Financial </a:t>
            </a:r>
            <a:endParaRPr b="1" sz="1350">
              <a:solidFill>
                <a:srgbClr val="301900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rgbClr val="301900"/>
                </a:solidFill>
                <a:latin typeface="Outfit"/>
                <a:ea typeface="Outfit"/>
                <a:cs typeface="Outfit"/>
                <a:sym typeface="Outfit"/>
              </a:rPr>
              <a:t>Independence</a:t>
            </a:r>
            <a:endParaRPr b="1" sz="1350">
              <a:solidFill>
                <a:srgbClr val="3019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4772136" y="1898153"/>
            <a:ext cx="1739400" cy="16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Menstrual health tracking</a:t>
            </a:r>
            <a:r>
              <a:rPr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, </a:t>
            </a:r>
            <a:r>
              <a:rPr b="1"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self-defense resources</a:t>
            </a:r>
            <a:r>
              <a:rPr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, and </a:t>
            </a:r>
            <a:r>
              <a:rPr b="1"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mental health tools</a:t>
            </a:r>
            <a:r>
              <a:rPr lang="en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—designed for all tech levels—create a holistic, woman-focused wellness hub no other site rivals.</a:t>
            </a:r>
            <a:endParaRPr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3019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4772123" y="1415776"/>
            <a:ext cx="1739393" cy="4006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rgbClr val="301900"/>
                </a:solidFill>
                <a:latin typeface="Outfit"/>
                <a:ea typeface="Outfit"/>
                <a:cs typeface="Outfit"/>
                <a:sym typeface="Outfit"/>
              </a:rPr>
              <a:t>Health Tracking</a:t>
            </a:r>
            <a:endParaRPr b="1" sz="1350">
              <a:solidFill>
                <a:srgbClr val="3019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6789738" y="1898169"/>
            <a:ext cx="1739400" cy="26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Anonymous domestic violence reporting</a:t>
            </a:r>
            <a:r>
              <a:rPr lang="en" sz="13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, </a:t>
            </a:r>
            <a:r>
              <a:rPr b="1" lang="en" sz="13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emergency alerts</a:t>
            </a:r>
            <a:r>
              <a:rPr lang="en" sz="13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, and </a:t>
            </a:r>
            <a:r>
              <a:rPr b="1" lang="en" sz="13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encrypted communication</a:t>
            </a:r>
            <a:r>
              <a:rPr lang="en" sz="13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deliver unmatched safety and justice, protecting women with cutting-edge security.</a:t>
            </a:r>
            <a:endParaRPr sz="13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019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148" name="Google Shape;148;p26"/>
          <p:cNvSpPr txBox="1"/>
          <p:nvPr/>
        </p:nvSpPr>
        <p:spPr>
          <a:xfrm>
            <a:off x="6789739" y="1415776"/>
            <a:ext cx="1739393" cy="4006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rgbClr val="301900"/>
                </a:solidFill>
                <a:latin typeface="Outfit"/>
                <a:ea typeface="Outfit"/>
                <a:cs typeface="Outfit"/>
                <a:sym typeface="Outfit"/>
              </a:rPr>
              <a:t>Safety &amp; Legal Assistance</a:t>
            </a:r>
            <a:endParaRPr b="1" sz="1350">
              <a:solidFill>
                <a:srgbClr val="301900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cxnSp>
        <p:nvCxnSpPr>
          <p:cNvPr id="149" name="Google Shape;149;p26"/>
          <p:cNvCxnSpPr/>
          <p:nvPr/>
        </p:nvCxnSpPr>
        <p:spPr>
          <a:xfrm>
            <a:off x="730706" y="1823641"/>
            <a:ext cx="77985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9" name="Google Shape;159;p27"/>
          <p:cNvSpPr txBox="1"/>
          <p:nvPr/>
        </p:nvSpPr>
        <p:spPr>
          <a:xfrm>
            <a:off x="500575" y="235575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Innovation (Showstopper)</a:t>
            </a:r>
            <a:endParaRPr sz="2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</p:txBody>
      </p:sp>
      <p:sp>
        <p:nvSpPr>
          <p:cNvPr id="160" name="Google Shape;160;p27"/>
          <p:cNvSpPr txBox="1"/>
          <p:nvPr/>
        </p:nvSpPr>
        <p:spPr>
          <a:xfrm>
            <a:off x="558900" y="1364375"/>
            <a:ext cx="8026200" cy="3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Astitva stands out due to its all-in-one approach, combining safety, employment, health, and community support in a single platform tailored for women. Key innovative features include:</a:t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sp>
        <p:nvSpPr>
          <p:cNvPr id="161" name="Google Shape;161;p27"/>
          <p:cNvSpPr/>
          <p:nvPr/>
        </p:nvSpPr>
        <p:spPr>
          <a:xfrm>
            <a:off x="5200209" y="2267501"/>
            <a:ext cx="215374" cy="248470"/>
          </a:xfrm>
          <a:prstGeom prst="star4">
            <a:avLst>
              <a:gd fmla="val 20600" name="adj"/>
            </a:avLst>
          </a:prstGeom>
          <a:solidFill>
            <a:srgbClr val="2021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62" name="Google Shape;162;p27"/>
          <p:cNvSpPr/>
          <p:nvPr/>
        </p:nvSpPr>
        <p:spPr>
          <a:xfrm rot="10800000">
            <a:off x="3183036" y="2267501"/>
            <a:ext cx="215374" cy="248470"/>
          </a:xfrm>
          <a:prstGeom prst="star4">
            <a:avLst>
              <a:gd fmla="val 20600" name="adj"/>
            </a:avLst>
          </a:prstGeom>
          <a:solidFill>
            <a:srgbClr val="2021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63" name="Google Shape;163;p27"/>
          <p:cNvSpPr/>
          <p:nvPr/>
        </p:nvSpPr>
        <p:spPr>
          <a:xfrm rot="10800000">
            <a:off x="7273764" y="2267501"/>
            <a:ext cx="215374" cy="248470"/>
          </a:xfrm>
          <a:prstGeom prst="star4">
            <a:avLst>
              <a:gd fmla="val 20600" name="adj"/>
            </a:avLst>
          </a:prstGeom>
          <a:solidFill>
            <a:srgbClr val="2021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64" name="Google Shape;164;p27"/>
          <p:cNvSpPr txBox="1"/>
          <p:nvPr/>
        </p:nvSpPr>
        <p:spPr>
          <a:xfrm>
            <a:off x="722872" y="2571760"/>
            <a:ext cx="15546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461F9"/>
                </a:solidFill>
                <a:latin typeface="Days One"/>
                <a:ea typeface="Days One"/>
                <a:cs typeface="Days One"/>
                <a:sym typeface="Days One"/>
              </a:rPr>
              <a:t>AI-Powered Chatbot</a:t>
            </a:r>
            <a:endParaRPr b="1">
              <a:solidFill>
                <a:srgbClr val="0461F9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65" name="Google Shape;165;p27"/>
          <p:cNvSpPr txBox="1"/>
          <p:nvPr/>
        </p:nvSpPr>
        <p:spPr>
          <a:xfrm>
            <a:off x="523473" y="3057759"/>
            <a:ext cx="1666800" cy="10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Provides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instant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, personalized responses to legal, health, and career queries, enhancing user support using </a:t>
            </a:r>
            <a:r>
              <a:rPr b="1" lang="en" sz="12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RAG. 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Built with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Gemini AI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, uses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NLP 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for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90%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 accurate responses to legal/health queries.</a:t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66" name="Google Shape;166;p27"/>
          <p:cNvSpPr txBox="1"/>
          <p:nvPr/>
        </p:nvSpPr>
        <p:spPr>
          <a:xfrm>
            <a:off x="2503452" y="2571760"/>
            <a:ext cx="16668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461F9"/>
                </a:solidFill>
                <a:latin typeface="Days One"/>
                <a:ea typeface="Days One"/>
                <a:cs typeface="Days One"/>
                <a:sym typeface="Days One"/>
              </a:rPr>
              <a:t>SheFund Crowdfunding</a:t>
            </a:r>
            <a:endParaRPr b="1">
              <a:solidFill>
                <a:srgbClr val="0461F9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67" name="Google Shape;167;p27"/>
          <p:cNvSpPr txBox="1"/>
          <p:nvPr/>
        </p:nvSpPr>
        <p:spPr>
          <a:xfrm>
            <a:off x="2400825" y="3113534"/>
            <a:ext cx="1907700" cy="10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A dedicated mechanism to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fund 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women’s emergencies and gender-equality projects, fostering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community-driven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 solutions. Integrates a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vetting 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process with NGO partners to ensure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credibility 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and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transparency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, building trust among donors and recipients.</a:t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ctr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68" name="Google Shape;168;p27"/>
          <p:cNvSpPr txBox="1"/>
          <p:nvPr/>
        </p:nvSpPr>
        <p:spPr>
          <a:xfrm>
            <a:off x="4503912" y="2571760"/>
            <a:ext cx="17241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461F9"/>
                </a:solidFill>
                <a:latin typeface="Days One"/>
                <a:ea typeface="Days One"/>
                <a:cs typeface="Days One"/>
                <a:sym typeface="Days One"/>
              </a:rPr>
              <a:t>Encrypted Privacy</a:t>
            </a:r>
            <a:endParaRPr b="1">
              <a:solidFill>
                <a:srgbClr val="0461F9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69" name="Google Shape;169;p27"/>
          <p:cNvSpPr txBox="1"/>
          <p:nvPr/>
        </p:nvSpPr>
        <p:spPr>
          <a:xfrm>
            <a:off x="6525986" y="2571760"/>
            <a:ext cx="17964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461F9"/>
                </a:solidFill>
                <a:latin typeface="Days One"/>
                <a:ea typeface="Days One"/>
                <a:cs typeface="Days One"/>
                <a:sym typeface="Days One"/>
              </a:rPr>
              <a:t>Real-time Mapping</a:t>
            </a:r>
            <a:endParaRPr b="1">
              <a:solidFill>
                <a:srgbClr val="0461F9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170" name="Google Shape;170;p27"/>
          <p:cNvSpPr txBox="1"/>
          <p:nvPr/>
        </p:nvSpPr>
        <p:spPr>
          <a:xfrm>
            <a:off x="6635001" y="3057740"/>
            <a:ext cx="1554600" cy="10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Real-time mapping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 of essential resources, making help accessible even in urgent situations.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OpenStreetMap 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integration pinpoints 200+ resources in 5 cities </a:t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ctr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ctr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71" name="Google Shape;171;p27"/>
          <p:cNvSpPr txBox="1"/>
          <p:nvPr/>
        </p:nvSpPr>
        <p:spPr>
          <a:xfrm>
            <a:off x="4519070" y="3113534"/>
            <a:ext cx="1907700" cy="10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Secure communication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 ensure user safety and trust, critical for sensitive issues like domestic violence.</a:t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Features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end-to-end encryption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 and </a:t>
            </a:r>
            <a:r>
              <a:rPr b="1"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IP masking</a:t>
            </a:r>
            <a:r>
              <a:rPr lang="en" sz="1000">
                <a:solidFill>
                  <a:srgbClr val="202124"/>
                </a:solidFill>
                <a:latin typeface="Outfit"/>
                <a:ea typeface="Outfit"/>
                <a:cs typeface="Outfit"/>
                <a:sym typeface="Outfit"/>
              </a:rPr>
              <a:t>, making it impossible to trace users even in high-risk situations.</a:t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ctr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1000">
              <a:solidFill>
                <a:srgbClr val="202124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72" name="Google Shape;172;p27"/>
          <p:cNvSpPr/>
          <p:nvPr/>
        </p:nvSpPr>
        <p:spPr>
          <a:xfrm>
            <a:off x="1377001" y="2267501"/>
            <a:ext cx="215374" cy="248470"/>
          </a:xfrm>
          <a:prstGeom prst="star4">
            <a:avLst>
              <a:gd fmla="val 20600" name="adj"/>
            </a:avLst>
          </a:prstGeom>
          <a:solidFill>
            <a:srgbClr val="2021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ays One"/>
              <a:ea typeface="Days One"/>
              <a:cs typeface="Days One"/>
              <a:sym typeface="Days One"/>
            </a:endParaRPr>
          </a:p>
        </p:txBody>
      </p:sp>
      <p:cxnSp>
        <p:nvCxnSpPr>
          <p:cNvPr id="173" name="Google Shape;173;p27"/>
          <p:cNvCxnSpPr/>
          <p:nvPr/>
        </p:nvCxnSpPr>
        <p:spPr>
          <a:xfrm flipH="1" rot="5400000">
            <a:off x="1575612" y="2709953"/>
            <a:ext cx="1295400" cy="291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0D5E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7"/>
          <p:cNvCxnSpPr/>
          <p:nvPr/>
        </p:nvCxnSpPr>
        <p:spPr>
          <a:xfrm rot="5400000">
            <a:off x="1575610" y="4005353"/>
            <a:ext cx="1295400" cy="291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0D5E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7"/>
          <p:cNvCxnSpPr/>
          <p:nvPr/>
        </p:nvCxnSpPr>
        <p:spPr>
          <a:xfrm flipH="1" rot="5400000">
            <a:off x="3710452" y="2709918"/>
            <a:ext cx="1295351" cy="291618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0D5E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7"/>
          <p:cNvCxnSpPr/>
          <p:nvPr/>
        </p:nvCxnSpPr>
        <p:spPr>
          <a:xfrm rot="5400000">
            <a:off x="3710450" y="4005269"/>
            <a:ext cx="1295351" cy="291618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0D5E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27"/>
          <p:cNvCxnSpPr/>
          <p:nvPr/>
        </p:nvCxnSpPr>
        <p:spPr>
          <a:xfrm flipH="1" rot="5400000">
            <a:off x="5708878" y="2709918"/>
            <a:ext cx="1295351" cy="291618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0D5E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27"/>
          <p:cNvCxnSpPr/>
          <p:nvPr/>
        </p:nvCxnSpPr>
        <p:spPr>
          <a:xfrm rot="5400000">
            <a:off x="5708876" y="4005269"/>
            <a:ext cx="1295351" cy="291618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0D5E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8" name="Google Shape;188;p28"/>
          <p:cNvSpPr txBox="1"/>
          <p:nvPr/>
        </p:nvSpPr>
        <p:spPr>
          <a:xfrm>
            <a:off x="500575" y="235575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Tech Stack</a:t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89" name="Google Shape;18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800" y="1446375"/>
            <a:ext cx="1744550" cy="33700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8"/>
          <p:cNvSpPr txBox="1"/>
          <p:nvPr/>
        </p:nvSpPr>
        <p:spPr>
          <a:xfrm>
            <a:off x="2516825" y="1397475"/>
            <a:ext cx="5958300" cy="33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Outfit Black"/>
                <a:ea typeface="Outfit Black"/>
                <a:cs typeface="Outfit Black"/>
                <a:sym typeface="Outfit Black"/>
              </a:rPr>
              <a:t>🔹 Backend</a:t>
            </a:r>
            <a:endParaRPr sz="1200">
              <a:solidFill>
                <a:schemeClr val="dk1"/>
              </a:solidFill>
              <a:latin typeface="Outfit Black"/>
              <a:ea typeface="Outfit Black"/>
              <a:cs typeface="Outfit Black"/>
              <a:sym typeface="Outfit Black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utfit"/>
              <a:buChar char="●"/>
            </a:pP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Flask – Lightweight yet powerful, enabling rapid API development and seamless integration.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utfit"/>
              <a:buChar char="●"/>
            </a:pP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Gemini AI – Provides smart chatbot assistance for legal, health, and career-related queries.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utfit"/>
              <a:buChar char="●"/>
            </a:pP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MongoDB – NoSQL database ensuring flexible, scalable, and high-speed data storage.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utfit"/>
              <a:buChar char="●"/>
            </a:pP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OpenStreetMap – Enables real-time geolocation mapping for finding shelters, job centers, and medical facilities.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utfit"/>
              <a:buChar char="●"/>
            </a:pP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AWS – Cloud services for secure data storage, hosting, and high availability.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utfit Black"/>
                <a:ea typeface="Outfit Black"/>
                <a:cs typeface="Outfit Black"/>
                <a:sym typeface="Outfit Black"/>
              </a:rPr>
              <a:t>🔹 Frontend</a:t>
            </a:r>
            <a:endParaRPr sz="1200">
              <a:solidFill>
                <a:schemeClr val="dk1"/>
              </a:solidFill>
              <a:latin typeface="Outfit Black"/>
              <a:ea typeface="Outfit Black"/>
              <a:cs typeface="Outfit Black"/>
              <a:sym typeface="Outfit Black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utfit"/>
              <a:buChar char="●"/>
            </a:pP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React.js – Builds an interactive, dynamic, and scalable user experience.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utfit"/>
              <a:buChar char="●"/>
            </a:pP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Tailwind CSS – Provides a sleek, modern, and mobile-responsive UI.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utfit"/>
              <a:buChar char="●"/>
            </a:pPr>
            <a:r>
              <a:rPr lang="en" sz="12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Framer Motion – Adds smooth animations for an engaging and user-friendly interface.</a:t>
            </a:r>
            <a:endParaRPr sz="12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0" name="Google Shape;200;p29"/>
          <p:cNvSpPr txBox="1"/>
          <p:nvPr/>
        </p:nvSpPr>
        <p:spPr>
          <a:xfrm>
            <a:off x="424375" y="311775"/>
            <a:ext cx="84879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Implementation/Prototype/Use Case Diagram </a:t>
            </a:r>
            <a:r>
              <a:rPr b="1" lang="en" sz="17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(screenshots)</a:t>
            </a:r>
            <a:r>
              <a:rPr b="1" lang="en" sz="24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 </a:t>
            </a:r>
            <a:endParaRPr b="1" sz="18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201" name="Google Shape;20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800" y="1432049"/>
            <a:ext cx="3568899" cy="16896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2" name="Google Shape;20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320050"/>
            <a:ext cx="3792954" cy="18016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3" name="Google Shape;203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36225" y="3170375"/>
            <a:ext cx="3671574" cy="17267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3" name="Google Shape;213;p30"/>
          <p:cNvSpPr txBox="1"/>
          <p:nvPr/>
        </p:nvSpPr>
        <p:spPr>
          <a:xfrm>
            <a:off x="500575" y="235575"/>
            <a:ext cx="8081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Outfit ExtraBold"/>
                <a:ea typeface="Outfit ExtraBold"/>
                <a:cs typeface="Outfit ExtraBold"/>
                <a:sym typeface="Outfit ExtraBold"/>
              </a:rPr>
              <a:t>Future Objectives</a:t>
            </a:r>
            <a:endParaRPr sz="10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14" name="Google Shape;214;p30"/>
          <p:cNvSpPr txBox="1"/>
          <p:nvPr/>
        </p:nvSpPr>
        <p:spPr>
          <a:xfrm>
            <a:off x="668200" y="1421850"/>
            <a:ext cx="4622700" cy="3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1. AI &amp; Innovation</a:t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utfit Medium"/>
              <a:buChar char="●"/>
            </a:pPr>
            <a:r>
              <a:rPr lang="en" sz="16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Smarter AI support (Gemini)</a:t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utfit Medium"/>
              <a:buChar char="●"/>
            </a:pPr>
            <a:r>
              <a:rPr lang="en" sz="16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Predictive safety/health alerts</a:t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2. Revenue Streams</a:t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utfit Medium"/>
              <a:buChar char="●"/>
            </a:pPr>
            <a:r>
              <a:rPr lang="en" sz="16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Premium career services</a:t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utfit Medium"/>
              <a:buChar char="●"/>
            </a:pPr>
            <a:r>
              <a:rPr lang="en" sz="16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NGO/government partnerships</a:t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3. Scaling Impact</a:t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utfit Medium"/>
              <a:buChar char="●"/>
            </a:pPr>
            <a:r>
              <a:rPr lang="en" sz="16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Rural outreach via NGOs</a:t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utfit Medium"/>
              <a:buChar char="●"/>
            </a:pPr>
            <a:r>
              <a:rPr lang="en" sz="16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rPr>
              <a:t>Government integrations</a:t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rPr>
              <a:t>For every woman who joins Astitva, we unlock a ripple effect—stronger families, economies, and communities.</a:t>
            </a:r>
            <a:endParaRPr b="1" sz="1600">
              <a:solidFill>
                <a:schemeClr val="dk1"/>
              </a:solidFill>
              <a:latin typeface="Outfit"/>
              <a:ea typeface="Outfit"/>
              <a:cs typeface="Outfit"/>
              <a:sym typeface="Outfi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utfit ExtraBold"/>
              <a:ea typeface="Outfit ExtraBold"/>
              <a:cs typeface="Outfit ExtraBold"/>
              <a:sym typeface="Outfi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Outfit Medium"/>
              <a:ea typeface="Outfit Medium"/>
              <a:cs typeface="Outfit Medium"/>
              <a:sym typeface="Outfit Medium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2925" y="1378950"/>
            <a:ext cx="3746604" cy="2812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